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grandir Medium" charset="1" panose="00000600000000000000"/>
      <p:regular r:id="rId19"/>
    </p:embeddedFont>
    <p:embeddedFont>
      <p:font typeface="TT Hoves Bold" charset="1" panose="02000003020000060003"/>
      <p:regular r:id="rId20"/>
    </p:embeddedFont>
    <p:embeddedFont>
      <p:font typeface="TT Hoves" charset="1" panose="020000030200000600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72204" y="-498374"/>
            <a:ext cx="9499055" cy="10785374"/>
            <a:chOff x="0" y="0"/>
            <a:chExt cx="2501809" cy="28405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809" cy="2840593"/>
            </a:xfrm>
            <a:custGeom>
              <a:avLst/>
              <a:gdLst/>
              <a:ahLst/>
              <a:cxnLst/>
              <a:rect r="r" b="b" t="t" l="l"/>
              <a:pathLst>
                <a:path h="2840593" w="2501809">
                  <a:moveTo>
                    <a:pt x="0" y="0"/>
                  </a:moveTo>
                  <a:lnTo>
                    <a:pt x="2501809" y="0"/>
                  </a:lnTo>
                  <a:lnTo>
                    <a:pt x="2501809" y="2840593"/>
                  </a:lnTo>
                  <a:lnTo>
                    <a:pt x="0" y="2840593"/>
                  </a:ln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501809" cy="286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4612" y="1849060"/>
            <a:ext cx="9343504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3"/>
              </a:lnSpc>
            </a:pPr>
            <a:r>
              <a:rPr lang="en-US" sz="5269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Analysis of Food and Beverage Industry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4254785"/>
            <a:ext cx="13309475" cy="5323790"/>
            <a:chOff x="0" y="0"/>
            <a:chExt cx="6350000" cy="254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2"/>
              <a:stretch>
                <a:fillRect l="0" t="-137617" r="0" b="-137617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485344" y="296839"/>
            <a:ext cx="1463722" cy="1463722"/>
          </a:xfrm>
          <a:custGeom>
            <a:avLst/>
            <a:gdLst/>
            <a:ahLst/>
            <a:cxnLst/>
            <a:rect r="r" b="b" t="t" l="l"/>
            <a:pathLst>
              <a:path h="1463722" w="1463722">
                <a:moveTo>
                  <a:pt x="0" y="0"/>
                </a:moveTo>
                <a:lnTo>
                  <a:pt x="1463722" y="0"/>
                </a:lnTo>
                <a:lnTo>
                  <a:pt x="1463722" y="1463722"/>
                </a:lnTo>
                <a:lnTo>
                  <a:pt x="0" y="1463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870189" y="6504886"/>
            <a:ext cx="3078876" cy="859230"/>
            <a:chOff x="0" y="0"/>
            <a:chExt cx="4105169" cy="114564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4105169" cy="532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Presented By: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13298"/>
              <a:ext cx="4105169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Shimpa Sethi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870189" y="7867009"/>
            <a:ext cx="3078876" cy="859257"/>
            <a:chOff x="0" y="0"/>
            <a:chExt cx="4105169" cy="114567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4105169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Batch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13334"/>
              <a:ext cx="4105169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MIP-DA-13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66C4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4470" y="302074"/>
            <a:ext cx="17355668" cy="9692126"/>
          </a:xfrm>
          <a:custGeom>
            <a:avLst/>
            <a:gdLst/>
            <a:ahLst/>
            <a:cxnLst/>
            <a:rect r="r" b="b" t="t" l="l"/>
            <a:pathLst>
              <a:path h="9692126" w="17355668">
                <a:moveTo>
                  <a:pt x="0" y="0"/>
                </a:moveTo>
                <a:lnTo>
                  <a:pt x="17355667" y="0"/>
                </a:lnTo>
                <a:lnTo>
                  <a:pt x="17355667" y="9692126"/>
                </a:lnTo>
                <a:lnTo>
                  <a:pt x="0" y="9692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F66C4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7082" y="809625"/>
            <a:ext cx="11061051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Key Insights: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4652" y="2336275"/>
            <a:ext cx="16406938" cy="776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8193" indent="-444096" lvl="1">
              <a:lnSpc>
                <a:spcPts val="6170"/>
              </a:lnSpc>
              <a:buFont typeface="Arial"/>
              <a:buChar char="•"/>
            </a:pPr>
            <a:r>
              <a:rPr lang="en-US" sz="4113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Cola-Coka </a:t>
            </a:r>
            <a:r>
              <a:rPr lang="en-US" sz="4113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accounted for </a:t>
            </a:r>
            <a:r>
              <a:rPr lang="en-US" sz="4113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25.38%</a:t>
            </a:r>
            <a:r>
              <a:rPr lang="en-US" sz="4113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of Count of Current_brands.</a:t>
            </a:r>
          </a:p>
          <a:p>
            <a:pPr algn="just" marL="888193" indent="-444096" lvl="1">
              <a:lnSpc>
                <a:spcPts val="6170"/>
              </a:lnSpc>
              <a:buFont typeface="Arial"/>
              <a:buChar char="•"/>
            </a:pPr>
            <a:r>
              <a:rPr lang="en-US" sz="4113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﻿</a:t>
            </a:r>
            <a:r>
              <a:rPr lang="en-US" sz="4113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Reduced sugar content</a:t>
            </a:r>
            <a:r>
              <a:rPr lang="en-US" sz="4113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accounted for </a:t>
            </a:r>
            <a:r>
              <a:rPr lang="en-US" sz="4113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29.95</a:t>
            </a:r>
            <a:r>
              <a:rPr lang="en-US" sz="4113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% of Count of Improvements_desired.</a:t>
            </a:r>
          </a:p>
          <a:p>
            <a:pPr algn="just" marL="888193" indent="-444096" lvl="1">
              <a:lnSpc>
                <a:spcPts val="6170"/>
              </a:lnSpc>
              <a:buFont typeface="Arial"/>
              <a:buChar char="•"/>
            </a:pPr>
            <a:r>
              <a:rPr lang="en-US" sz="4113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﻿</a:t>
            </a:r>
            <a:r>
              <a:rPr lang="en-US" sz="4113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Online ads </a:t>
            </a:r>
            <a:r>
              <a:rPr lang="en-US" sz="4113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accounted for </a:t>
            </a:r>
            <a:r>
              <a:rPr lang="en-US" sz="4113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40.20%</a:t>
            </a:r>
            <a:r>
              <a:rPr lang="en-US" sz="4113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of Count of </a:t>
            </a:r>
            <a:r>
              <a:rPr lang="en-US" sz="4113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Marketing_channels.</a:t>
            </a:r>
          </a:p>
          <a:p>
            <a:pPr algn="just" marL="888193" indent="-444096" lvl="1">
              <a:lnSpc>
                <a:spcPts val="6170"/>
              </a:lnSpc>
              <a:buFont typeface="Arial"/>
              <a:buChar char="•"/>
            </a:pPr>
            <a:r>
              <a:rPr lang="en-US" sz="4113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4113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39.84%</a:t>
            </a:r>
            <a:r>
              <a:rPr lang="en-US" sz="4113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of Count of Packaging_preference, preferred for </a:t>
            </a:r>
            <a:r>
              <a:rPr lang="en-US" sz="4113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Compact and portable cans .</a:t>
            </a:r>
          </a:p>
          <a:p>
            <a:pPr algn="just" marL="888193" indent="-444096" lvl="1">
              <a:lnSpc>
                <a:spcPts val="6170"/>
              </a:lnSpc>
              <a:buFont typeface="Arial"/>
              <a:buChar char="•"/>
            </a:pPr>
            <a:r>
              <a:rPr lang="en-US" sz="4113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﻿Effective</a:t>
            </a:r>
            <a:r>
              <a:rPr lang="en-US" sz="4113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had the highest Count of General_perception at </a:t>
            </a:r>
            <a:r>
              <a:rPr lang="en-US" sz="4113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2,909,</a:t>
            </a:r>
            <a:r>
              <a:rPr lang="en-US" sz="4113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followed by Not sure, Healthy, and Dangerous.﻿﻿﻿﻿﻿﻿Effective accounted for 29.09% of Count of </a:t>
            </a:r>
            <a:r>
              <a:rPr lang="en-US" sz="4113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General_perception.﻿﻿﻿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F66C4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114550"/>
            <a:ext cx="17059030" cy="645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11"/>
              </a:lnSpc>
              <a:spcBef>
                <a:spcPct val="0"/>
              </a:spcBef>
            </a:pPr>
            <a:r>
              <a:rPr lang="en-US" sz="5842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﻿</a:t>
            </a:r>
          </a:p>
          <a:p>
            <a:pPr algn="l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﻿﻿Bangalore </a:t>
            </a:r>
            <a:r>
              <a:rPr lang="en-US" sz="3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in Brand_perception  made up </a:t>
            </a:r>
            <a:r>
              <a:rPr lang="en-US" sz="39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18.44% </a:t>
            </a:r>
            <a:r>
              <a:rPr lang="en-US" sz="3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of Count of Brand_perception.﻿﻿</a:t>
            </a:r>
          </a:p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</a:p>
          <a:p>
            <a:pPr algn="l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</a:t>
            </a:r>
            <a:r>
              <a:rPr lang="en-US" sz="39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Neutral </a:t>
            </a:r>
            <a:r>
              <a:rPr lang="en-US" sz="3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had the highest total Count of </a:t>
            </a:r>
            <a:r>
              <a:rPr lang="en-US" sz="39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Brand Perception</a:t>
            </a:r>
            <a:r>
              <a:rPr lang="en-US" sz="3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, at </a:t>
            </a:r>
            <a:r>
              <a:rPr lang="en-US" sz="39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5,974</a:t>
            </a:r>
            <a:r>
              <a:rPr lang="en-US" sz="3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, followed by </a:t>
            </a:r>
            <a:r>
              <a:rPr lang="en-US" sz="39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Positive,</a:t>
            </a:r>
            <a:r>
              <a:rPr lang="en-US" sz="3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at </a:t>
            </a:r>
            <a:r>
              <a:rPr lang="en-US" sz="39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2257</a:t>
            </a:r>
            <a:r>
              <a:rPr lang="en-US" sz="3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, and Negative, at </a:t>
            </a:r>
            <a:r>
              <a:rPr lang="en-US" sz="39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1769</a:t>
            </a:r>
            <a:r>
              <a:rPr lang="en-US" sz="3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.﻿</a:t>
            </a:r>
          </a:p>
          <a:p>
            <a:pPr algn="l">
              <a:lnSpc>
                <a:spcPts val="4799"/>
              </a:lnSpc>
            </a:pPr>
          </a:p>
          <a:p>
            <a:pPr algn="l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To  stay awake during work/study had the </a:t>
            </a:r>
            <a:r>
              <a:rPr lang="en-US" sz="39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highest </a:t>
            </a:r>
            <a:r>
              <a:rPr lang="en-US" sz="3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Count of Respondents at 3,409, followed by before exercise, for mental alertness, and Throughout the day.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67082" y="809625"/>
            <a:ext cx="11061051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Key Insights: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66C4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09625"/>
            <a:ext cx="6910589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Thank you!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1031940" y="2720024"/>
            <a:ext cx="11621035" cy="7566976"/>
            <a:chOff x="0" y="0"/>
            <a:chExt cx="3272790" cy="21310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72790" cy="2131060"/>
            </a:xfrm>
            <a:custGeom>
              <a:avLst/>
              <a:gdLst/>
              <a:ahLst/>
              <a:cxnLst/>
              <a:rect r="r" b="b" t="t" l="l"/>
              <a:pathLst>
                <a:path h="2131060" w="3272790">
                  <a:moveTo>
                    <a:pt x="0" y="0"/>
                  </a:moveTo>
                  <a:lnTo>
                    <a:pt x="2767330" y="0"/>
                  </a:lnTo>
                  <a:cubicBezTo>
                    <a:pt x="3046730" y="0"/>
                    <a:pt x="3272790" y="226060"/>
                    <a:pt x="3272790" y="505460"/>
                  </a:cubicBezTo>
                  <a:lnTo>
                    <a:pt x="3272790" y="505460"/>
                  </a:lnTo>
                  <a:lnTo>
                    <a:pt x="3272790" y="2131060"/>
                  </a:lnTo>
                  <a:lnTo>
                    <a:pt x="3272790" y="2131060"/>
                  </a:lnTo>
                  <a:lnTo>
                    <a:pt x="0" y="2131060"/>
                  </a:lnTo>
                  <a:lnTo>
                    <a:pt x="0" y="21310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9048" r="0" b="-9131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1332325" y="7586298"/>
            <a:ext cx="5683762" cy="205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Thank you all for going through this project brief.</a:t>
            </a:r>
          </a:p>
          <a:p>
            <a:pPr algn="l">
              <a:lnSpc>
                <a:spcPts val="554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499055" cy="10785374"/>
            <a:chOff x="0" y="0"/>
            <a:chExt cx="2501809" cy="28405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809" cy="2840593"/>
            </a:xfrm>
            <a:custGeom>
              <a:avLst/>
              <a:gdLst/>
              <a:ahLst/>
              <a:cxnLst/>
              <a:rect r="r" b="b" t="t" l="l"/>
              <a:pathLst>
                <a:path h="2840593" w="2501809">
                  <a:moveTo>
                    <a:pt x="0" y="0"/>
                  </a:moveTo>
                  <a:lnTo>
                    <a:pt x="2501809" y="0"/>
                  </a:lnTo>
                  <a:lnTo>
                    <a:pt x="2501809" y="2840593"/>
                  </a:lnTo>
                  <a:lnTo>
                    <a:pt x="0" y="2840593"/>
                  </a:ln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501809" cy="286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09625"/>
            <a:ext cx="9018775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Overview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301951" y="568355"/>
            <a:ext cx="5490174" cy="9150289"/>
            <a:chOff x="0" y="0"/>
            <a:chExt cx="381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1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10000">
                  <a:moveTo>
                    <a:pt x="2794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2794000" y="0"/>
                  </a:lnTo>
                  <a:cubicBezTo>
                    <a:pt x="3355340" y="0"/>
                    <a:pt x="3810000" y="454660"/>
                    <a:pt x="3810000" y="1016000"/>
                  </a:cubicBezTo>
                  <a:lnTo>
                    <a:pt x="3810000" y="5334000"/>
                  </a:lnTo>
                  <a:cubicBezTo>
                    <a:pt x="3810000" y="5895340"/>
                    <a:pt x="3355340" y="6350000"/>
                    <a:pt x="2794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5555" t="0" r="-5555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398913" y="568355"/>
            <a:ext cx="5490174" cy="9150289"/>
            <a:chOff x="0" y="0"/>
            <a:chExt cx="381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1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10000">
                  <a:moveTo>
                    <a:pt x="2794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2794000" y="0"/>
                  </a:lnTo>
                  <a:cubicBezTo>
                    <a:pt x="3355340" y="0"/>
                    <a:pt x="3810000" y="454660"/>
                    <a:pt x="3810000" y="1016000"/>
                  </a:cubicBezTo>
                  <a:lnTo>
                    <a:pt x="3810000" y="5334000"/>
                  </a:lnTo>
                  <a:cubicBezTo>
                    <a:pt x="3810000" y="5895340"/>
                    <a:pt x="3355340" y="6350000"/>
                    <a:pt x="2794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555" t="0" r="-5555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84652" y="2345800"/>
            <a:ext cx="5094369" cy="5389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14"/>
              </a:lnSpc>
            </a:pPr>
            <a:r>
              <a:rPr lang="en-US" sz="3609">
                <a:solidFill>
                  <a:srgbClr val="FF66C4"/>
                </a:solidFill>
                <a:latin typeface="TT Hoves"/>
                <a:ea typeface="TT Hoves"/>
                <a:cs typeface="TT Hoves"/>
                <a:sym typeface="TT Hoves"/>
              </a:rPr>
              <a:t>Identify key trends, understand brand perception, and explore potential areas for improvement in</a:t>
            </a:r>
          </a:p>
          <a:p>
            <a:pPr algn="l">
              <a:lnSpc>
                <a:spcPts val="5414"/>
              </a:lnSpc>
            </a:pPr>
            <a:r>
              <a:rPr lang="en-US" sz="3609">
                <a:solidFill>
                  <a:srgbClr val="FF66C4"/>
                </a:solidFill>
                <a:latin typeface="TT Hoves"/>
                <a:ea typeface="TT Hoves"/>
                <a:cs typeface="TT Hoves"/>
                <a:sym typeface="TT Hoves"/>
              </a:rPr>
              <a:t>product offerings and marketing strategies.</a:t>
            </a:r>
          </a:p>
          <a:p>
            <a:pPr algn="l">
              <a:lnSpc>
                <a:spcPts val="541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7082" y="809625"/>
            <a:ext cx="11061051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Objectives and Goals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7082" y="2398876"/>
            <a:ext cx="3921301" cy="3921301"/>
            <a:chOff x="0" y="0"/>
            <a:chExt cx="3282950" cy="32829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5000" r="0" b="-2500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597607" y="2398876"/>
            <a:ext cx="3921301" cy="3921301"/>
            <a:chOff x="0" y="0"/>
            <a:chExt cx="3282950" cy="3282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5046" r="0" b="-25046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462385" y="2171700"/>
            <a:ext cx="3921301" cy="3921301"/>
            <a:chOff x="0" y="0"/>
            <a:chExt cx="3282950" cy="32829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046" r="0" b="-2504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854976" y="6719999"/>
            <a:ext cx="14528710" cy="2146393"/>
            <a:chOff x="0" y="0"/>
            <a:chExt cx="19371614" cy="286185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85725"/>
              <a:ext cx="19371614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10807"/>
              <a:ext cx="19371614" cy="2051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This Power BI project aims to analyze survey responses from the food and beverage </a:t>
              </a:r>
              <a:r>
                <a:rPr lang="en-US" sz="299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industry to gain insights into consumer behavior, preferences, and perceptions.</a:t>
              </a:r>
            </a:p>
            <a:p>
              <a:pPr algn="l">
                <a:lnSpc>
                  <a:spcPts val="419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8307" y="1028700"/>
            <a:ext cx="17431387" cy="9039704"/>
          </a:xfrm>
          <a:custGeom>
            <a:avLst/>
            <a:gdLst/>
            <a:ahLst/>
            <a:cxnLst/>
            <a:rect r="r" b="b" t="t" l="l"/>
            <a:pathLst>
              <a:path h="9039704" w="17431387">
                <a:moveTo>
                  <a:pt x="0" y="0"/>
                </a:moveTo>
                <a:lnTo>
                  <a:pt x="17431386" y="0"/>
                </a:lnTo>
                <a:lnTo>
                  <a:pt x="17431386" y="9039704"/>
                </a:lnTo>
                <a:lnTo>
                  <a:pt x="0" y="9039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0" t="0" r="-990" b="-1082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10191" y="6855"/>
            <a:ext cx="10280866" cy="1252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5"/>
              </a:lnSpc>
            </a:pPr>
            <a:r>
              <a:rPr lang="en-US" sz="697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DATA MODEL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6151" y="1317301"/>
            <a:ext cx="16864089" cy="7940999"/>
          </a:xfrm>
          <a:custGeom>
            <a:avLst/>
            <a:gdLst/>
            <a:ahLst/>
            <a:cxnLst/>
            <a:rect r="r" b="b" t="t" l="l"/>
            <a:pathLst>
              <a:path h="7940999" w="16864089">
                <a:moveTo>
                  <a:pt x="0" y="0"/>
                </a:moveTo>
                <a:lnTo>
                  <a:pt x="16864089" y="0"/>
                </a:lnTo>
                <a:lnTo>
                  <a:pt x="16864089" y="7940999"/>
                </a:lnTo>
                <a:lnTo>
                  <a:pt x="0" y="7940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827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66C4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54862" y="-249187"/>
            <a:ext cx="9433138" cy="10785374"/>
            <a:chOff x="0" y="0"/>
            <a:chExt cx="2484448" cy="28405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4448" cy="2840593"/>
            </a:xfrm>
            <a:custGeom>
              <a:avLst/>
              <a:gdLst/>
              <a:ahLst/>
              <a:cxnLst/>
              <a:rect r="r" b="b" t="t" l="l"/>
              <a:pathLst>
                <a:path h="2840593" w="2484448">
                  <a:moveTo>
                    <a:pt x="0" y="0"/>
                  </a:moveTo>
                  <a:lnTo>
                    <a:pt x="2484448" y="0"/>
                  </a:lnTo>
                  <a:lnTo>
                    <a:pt x="2484448" y="2840593"/>
                  </a:lnTo>
                  <a:lnTo>
                    <a:pt x="0" y="2840593"/>
                  </a:ln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484448" cy="286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4985" y="301399"/>
            <a:ext cx="17178032" cy="9752330"/>
          </a:xfrm>
          <a:custGeom>
            <a:avLst/>
            <a:gdLst/>
            <a:ahLst/>
            <a:cxnLst/>
            <a:rect r="r" b="b" t="t" l="l"/>
            <a:pathLst>
              <a:path h="9752330" w="17178032">
                <a:moveTo>
                  <a:pt x="0" y="0"/>
                </a:moveTo>
                <a:lnTo>
                  <a:pt x="17178032" y="0"/>
                </a:lnTo>
                <a:lnTo>
                  <a:pt x="17178032" y="9752330"/>
                </a:lnTo>
                <a:lnTo>
                  <a:pt x="0" y="9752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7633" y="168398"/>
            <a:ext cx="17107441" cy="9798257"/>
          </a:xfrm>
          <a:custGeom>
            <a:avLst/>
            <a:gdLst/>
            <a:ahLst/>
            <a:cxnLst/>
            <a:rect r="r" b="b" t="t" l="l"/>
            <a:pathLst>
              <a:path h="9798257" w="17107441">
                <a:moveTo>
                  <a:pt x="0" y="0"/>
                </a:moveTo>
                <a:lnTo>
                  <a:pt x="17107440" y="0"/>
                </a:lnTo>
                <a:lnTo>
                  <a:pt x="17107440" y="9798257"/>
                </a:lnTo>
                <a:lnTo>
                  <a:pt x="0" y="9798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66C4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915" y="185411"/>
            <a:ext cx="17744561" cy="9903001"/>
          </a:xfrm>
          <a:custGeom>
            <a:avLst/>
            <a:gdLst/>
            <a:ahLst/>
            <a:cxnLst/>
            <a:rect r="r" b="b" t="t" l="l"/>
            <a:pathLst>
              <a:path h="9903001" w="17744561">
                <a:moveTo>
                  <a:pt x="0" y="0"/>
                </a:moveTo>
                <a:lnTo>
                  <a:pt x="17744561" y="0"/>
                </a:lnTo>
                <a:lnTo>
                  <a:pt x="17744561" y="9903001"/>
                </a:lnTo>
                <a:lnTo>
                  <a:pt x="0" y="9903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66C4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7784" y="213338"/>
            <a:ext cx="17823746" cy="9944750"/>
          </a:xfrm>
          <a:custGeom>
            <a:avLst/>
            <a:gdLst/>
            <a:ahLst/>
            <a:cxnLst/>
            <a:rect r="r" b="b" t="t" l="l"/>
            <a:pathLst>
              <a:path h="9944750" w="17823746">
                <a:moveTo>
                  <a:pt x="0" y="0"/>
                </a:moveTo>
                <a:lnTo>
                  <a:pt x="17823745" y="0"/>
                </a:lnTo>
                <a:lnTo>
                  <a:pt x="17823745" y="9944749"/>
                </a:lnTo>
                <a:lnTo>
                  <a:pt x="0" y="994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DAGPbH8nzjc</dc:identifier>
  <dcterms:modified xsi:type="dcterms:W3CDTF">2011-08-01T06:04:30Z</dcterms:modified>
  <cp:revision>1</cp:revision>
  <dc:title>Lime Green &amp; Black Professional Food Industry Project Brief Deck Presentation</dc:title>
</cp:coreProperties>
</file>